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BA87"/>
    <a:srgbClr val="333399"/>
    <a:srgbClr val="E20287"/>
    <a:srgbClr val="E3F21A"/>
    <a:srgbClr val="E3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5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00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77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103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04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32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10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16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72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986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75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27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1FCCA-C5E3-4E33-AB8E-14ADC986AEFA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38EF7-5407-48C3-A438-AAAFD9552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909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BA87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37574" y="412240"/>
            <a:ext cx="6714699" cy="9867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489467"/>
            <a:ext cx="7559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子育て短期支援事業</a:t>
            </a:r>
            <a:endParaRPr kumimoji="1" lang="en-US" altLang="ja-JP" sz="36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3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のご案内</a:t>
            </a:r>
            <a:endParaRPr kumimoji="1"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22487" y="1764281"/>
            <a:ext cx="67220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保護者が疾病などの理由により、家庭でお子さんを養育することが一時的に難しくなったときに、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町が契約している施設で、お子さんを一時的にお預かりします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7574" y="2189884"/>
            <a:ext cx="67146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</a:t>
            </a:r>
            <a:r>
              <a:rPr kumimoji="1" lang="ja-JP" altLang="en-US" sz="1100" b="1" dirty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kumimoji="1" lang="en-US" altLang="ja-JP" sz="11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対象者 </a:t>
            </a:r>
            <a:r>
              <a:rPr kumimoji="1" lang="ja-JP" altLang="en-US" sz="1100" b="1" dirty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endParaRPr kumimoji="1" lang="en-US" altLang="ja-JP" sz="1100" dirty="0" smtClean="0">
              <a:solidFill>
                <a:srgbClr val="2ABA8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みやこ町に住所を有する、</a:t>
            </a: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歳未満の児童およびその保護者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①主に以下の理由により、保護者が養育することが困難となった家庭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疾病　　けが　　育児疲れ　　出産　　看護　　事故　　災害　　失踪　　冠婚葬祭　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転勤　　出張　学校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の公的行事等への参加　</a:t>
            </a:r>
            <a:endParaRPr kumimoji="1" lang="en-US" altLang="ja-JP" sz="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②児童が一時的に保護者と離れることを希望する場合　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③緊急一時的に親子での入所を希望する場合　　　　　　　　　　など</a:t>
            </a:r>
          </a:p>
        </p:txBody>
      </p:sp>
      <p:sp>
        <p:nvSpPr>
          <p:cNvPr id="6" name="星 5 5"/>
          <p:cNvSpPr/>
          <p:nvPr/>
        </p:nvSpPr>
        <p:spPr>
          <a:xfrm rot="20777937">
            <a:off x="176236" y="108844"/>
            <a:ext cx="764275" cy="764949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星 5 7"/>
          <p:cNvSpPr/>
          <p:nvPr/>
        </p:nvSpPr>
        <p:spPr>
          <a:xfrm rot="769916">
            <a:off x="6619165" y="9732659"/>
            <a:ext cx="764275" cy="764949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星 5 8"/>
          <p:cNvSpPr/>
          <p:nvPr/>
        </p:nvSpPr>
        <p:spPr>
          <a:xfrm rot="20777937">
            <a:off x="121646" y="9732658"/>
            <a:ext cx="764275" cy="764949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星 5 9"/>
          <p:cNvSpPr/>
          <p:nvPr/>
        </p:nvSpPr>
        <p:spPr>
          <a:xfrm rot="843889">
            <a:off x="6671979" y="111764"/>
            <a:ext cx="764275" cy="764949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星 5 10"/>
          <p:cNvSpPr/>
          <p:nvPr/>
        </p:nvSpPr>
        <p:spPr>
          <a:xfrm rot="21167910">
            <a:off x="6885186" y="983024"/>
            <a:ext cx="504000" cy="504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D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星 5 11"/>
          <p:cNvSpPr/>
          <p:nvPr/>
        </p:nvSpPr>
        <p:spPr>
          <a:xfrm rot="516992">
            <a:off x="131428" y="1047883"/>
            <a:ext cx="504000" cy="504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D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星 5 12"/>
          <p:cNvSpPr/>
          <p:nvPr/>
        </p:nvSpPr>
        <p:spPr>
          <a:xfrm rot="20747657">
            <a:off x="6885186" y="9134786"/>
            <a:ext cx="504000" cy="504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D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5 13"/>
          <p:cNvSpPr/>
          <p:nvPr/>
        </p:nvSpPr>
        <p:spPr>
          <a:xfrm rot="380192">
            <a:off x="180214" y="9103365"/>
            <a:ext cx="504000" cy="504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D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星 5 14"/>
          <p:cNvSpPr/>
          <p:nvPr/>
        </p:nvSpPr>
        <p:spPr>
          <a:xfrm rot="20747657">
            <a:off x="6151951" y="214240"/>
            <a:ext cx="396000" cy="396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F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星 5 15"/>
          <p:cNvSpPr/>
          <p:nvPr/>
        </p:nvSpPr>
        <p:spPr>
          <a:xfrm rot="20747657">
            <a:off x="6105228" y="10015649"/>
            <a:ext cx="396000" cy="396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F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星 5 16"/>
          <p:cNvSpPr/>
          <p:nvPr/>
        </p:nvSpPr>
        <p:spPr>
          <a:xfrm rot="1244512">
            <a:off x="1117985" y="215784"/>
            <a:ext cx="360000" cy="360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F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星 5 17"/>
          <p:cNvSpPr/>
          <p:nvPr/>
        </p:nvSpPr>
        <p:spPr>
          <a:xfrm rot="1244512">
            <a:off x="926441" y="10058559"/>
            <a:ext cx="360000" cy="360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F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9" name="グループ化 38"/>
          <p:cNvGrpSpPr/>
          <p:nvPr/>
        </p:nvGrpSpPr>
        <p:grpSpPr>
          <a:xfrm>
            <a:off x="8908425" y="2303436"/>
            <a:ext cx="295328" cy="6025118"/>
            <a:chOff x="11464131" y="1787182"/>
            <a:chExt cx="295328" cy="6025118"/>
          </a:xfrm>
        </p:grpSpPr>
        <p:sp>
          <p:nvSpPr>
            <p:cNvPr id="21" name="星 5 20"/>
            <p:cNvSpPr/>
            <p:nvPr/>
          </p:nvSpPr>
          <p:spPr>
            <a:xfrm>
              <a:off x="11471459" y="1787182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星 5 21"/>
            <p:cNvSpPr/>
            <p:nvPr/>
          </p:nvSpPr>
          <p:spPr>
            <a:xfrm>
              <a:off x="11471459" y="2226852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星 5 22"/>
            <p:cNvSpPr/>
            <p:nvPr/>
          </p:nvSpPr>
          <p:spPr>
            <a:xfrm>
              <a:off x="11471459" y="2666522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星 5 23"/>
            <p:cNvSpPr/>
            <p:nvPr/>
          </p:nvSpPr>
          <p:spPr>
            <a:xfrm>
              <a:off x="11471459" y="3106192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星 5 24"/>
            <p:cNvSpPr/>
            <p:nvPr/>
          </p:nvSpPr>
          <p:spPr>
            <a:xfrm>
              <a:off x="11467795" y="3551214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星 5 25"/>
            <p:cNvSpPr/>
            <p:nvPr/>
          </p:nvSpPr>
          <p:spPr>
            <a:xfrm>
              <a:off x="11467795" y="3990884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星 5 26"/>
            <p:cNvSpPr/>
            <p:nvPr/>
          </p:nvSpPr>
          <p:spPr>
            <a:xfrm>
              <a:off x="11467795" y="4435906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星 5 27"/>
            <p:cNvSpPr/>
            <p:nvPr/>
          </p:nvSpPr>
          <p:spPr>
            <a:xfrm>
              <a:off x="11467795" y="4875576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星 5 28"/>
            <p:cNvSpPr/>
            <p:nvPr/>
          </p:nvSpPr>
          <p:spPr>
            <a:xfrm>
              <a:off x="11467795" y="5315246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星 5 29"/>
            <p:cNvSpPr/>
            <p:nvPr/>
          </p:nvSpPr>
          <p:spPr>
            <a:xfrm>
              <a:off x="11467795" y="5754916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星 5 30"/>
            <p:cNvSpPr/>
            <p:nvPr/>
          </p:nvSpPr>
          <p:spPr>
            <a:xfrm>
              <a:off x="11464131" y="6199938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星 5 31"/>
            <p:cNvSpPr/>
            <p:nvPr/>
          </p:nvSpPr>
          <p:spPr>
            <a:xfrm>
              <a:off x="11464131" y="6639608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星 5 32"/>
            <p:cNvSpPr/>
            <p:nvPr/>
          </p:nvSpPr>
          <p:spPr>
            <a:xfrm>
              <a:off x="11464131" y="7084630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星 5 33"/>
            <p:cNvSpPr/>
            <p:nvPr/>
          </p:nvSpPr>
          <p:spPr>
            <a:xfrm>
              <a:off x="11464131" y="7524300"/>
              <a:ext cx="288000" cy="288000"/>
            </a:xfrm>
            <a:prstGeom prst="star5">
              <a:avLst>
                <a:gd name="adj" fmla="val 28781"/>
                <a:gd name="hf" fmla="val 105146"/>
                <a:gd name="vf" fmla="val 11055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1" name="テキスト ボックス 40"/>
          <p:cNvSpPr txBox="1"/>
          <p:nvPr/>
        </p:nvSpPr>
        <p:spPr>
          <a:xfrm>
            <a:off x="422487" y="3882655"/>
            <a:ext cx="67073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短期入所生活援助事業（ショートステイ）</a:t>
            </a:r>
            <a:endParaRPr kumimoji="1" lang="en-US" altLang="ja-JP" sz="1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kumimoji="1" lang="ja-JP" altLang="en-US" sz="1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</a:t>
            </a:r>
            <a:r>
              <a:rPr kumimoji="1" lang="ja-JP" altLang="en-US" sz="1050" b="1" dirty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kumimoji="1" lang="en-US" altLang="ja-JP" sz="105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05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</a:t>
            </a:r>
            <a:r>
              <a:rPr kumimoji="1" lang="ja-JP" altLang="en-US" sz="1050" b="1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期間 </a:t>
            </a:r>
            <a:r>
              <a:rPr kumimoji="1" lang="ja-JP" altLang="en-US" sz="105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kumimoji="1" lang="ja-JP" altLang="en-US" sz="105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原則</a:t>
            </a:r>
            <a:r>
              <a:rPr kumimoji="1" lang="en-US" altLang="ja-JP" sz="105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05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回あたり</a:t>
            </a:r>
            <a:r>
              <a:rPr kumimoji="1" lang="en-US" altLang="ja-JP" sz="105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1050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日以内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b="1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37574" y="7127325"/>
            <a:ext cx="6714699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夜間養護等事業（トワイライトステイ）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kumimoji="1" lang="ja-JP" altLang="en-US" sz="105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kumimoji="1" lang="ja-JP" altLang="en-US" sz="105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kumimoji="1" lang="en-US" altLang="ja-JP" sz="1050" b="1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050" b="1" dirty="0" smtClean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利用時間 </a:t>
            </a:r>
            <a:r>
              <a:rPr kumimoji="1" lang="ja-JP" altLang="en-US" sz="105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kumimoji="1" lang="ja-JP" altLang="en-US" sz="1050" b="1" dirty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05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夜間養護は、午後５時から午後１０時まで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 休日預かりは、午前８時から午後５時までのうち、８時間以内</a:t>
            </a:r>
            <a:endParaRPr kumimoji="1" lang="en-US" altLang="ja-JP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847297"/>
              </p:ext>
            </p:extLst>
          </p:nvPr>
        </p:nvGraphicFramePr>
        <p:xfrm>
          <a:off x="1042455" y="4512552"/>
          <a:ext cx="5436000" cy="2589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740">
                  <a:extLst>
                    <a:ext uri="{9D8B030D-6E8A-4147-A177-3AD203B41FA5}">
                      <a16:colId xmlns:a16="http://schemas.microsoft.com/office/drawing/2014/main" val="571820082"/>
                    </a:ext>
                  </a:extLst>
                </a:gridCol>
                <a:gridCol w="1929539">
                  <a:extLst>
                    <a:ext uri="{9D8B030D-6E8A-4147-A177-3AD203B41FA5}">
                      <a16:colId xmlns:a16="http://schemas.microsoft.com/office/drawing/2014/main" val="952687903"/>
                    </a:ext>
                  </a:extLst>
                </a:gridCol>
                <a:gridCol w="1304721">
                  <a:extLst>
                    <a:ext uri="{9D8B030D-6E8A-4147-A177-3AD203B41FA5}">
                      <a16:colId xmlns:a16="http://schemas.microsoft.com/office/drawing/2014/main" val="3433251970"/>
                    </a:ext>
                  </a:extLst>
                </a:gridCol>
              </a:tblGrid>
              <a:tr h="2834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世帯区分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BA87">
                        <a:alpha val="7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利用対象者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BA87">
                        <a:alpha val="7411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利用者負担額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</a:rPr>
                        <a:t>（日額</a:t>
                      </a:r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</a:rPr>
                        <a:t>人当たり）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BA87">
                        <a:alpha val="7411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7361187"/>
                  </a:ext>
                </a:extLst>
              </a:tr>
              <a:tr h="35627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・生活保護世帯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en-US" altLang="ja-JP" sz="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・住民税非課税世帯の母子等世帯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歳未満の児童および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緊急一時保護等の親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3681828"/>
                  </a:ext>
                </a:extLst>
              </a:tr>
              <a:tr h="283460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・住民税非課税世帯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</a:rPr>
                        <a:t>　（母子等世帯を除く）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en-US" altLang="ja-JP" sz="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・住民税課税世帯の母子等世帯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歳未満の児童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1,000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389392"/>
                  </a:ext>
                </a:extLst>
              </a:tr>
              <a:tr h="28346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緊急一時保護等の親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500952"/>
                  </a:ext>
                </a:extLst>
              </a:tr>
              <a:tr h="283460">
                <a:tc rowSpan="4"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・住民税課税世帯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</a:rPr>
                        <a:t>　（母子等世帯を除く）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～</a:t>
                      </a:r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歳未満の児童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5,350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808890"/>
                  </a:ext>
                </a:extLst>
              </a:tr>
              <a:tr h="28346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歳～就学前の児童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4,500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3416095"/>
                  </a:ext>
                </a:extLst>
              </a:tr>
              <a:tr h="28346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就学後～</a:t>
                      </a:r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歳未満の児童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2,750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5376798"/>
                  </a:ext>
                </a:extLst>
              </a:tr>
              <a:tr h="283460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緊急一時保護等の親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750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890199"/>
                  </a:ext>
                </a:extLst>
              </a:tr>
            </a:tbl>
          </a:graphicData>
        </a:graphic>
      </p:graphicFrame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096333"/>
              </p:ext>
            </p:extLst>
          </p:nvPr>
        </p:nvGraphicFramePr>
        <p:xfrm>
          <a:off x="1042455" y="7864571"/>
          <a:ext cx="5436000" cy="2141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200">
                  <a:extLst>
                    <a:ext uri="{9D8B030D-6E8A-4147-A177-3AD203B41FA5}">
                      <a16:colId xmlns:a16="http://schemas.microsoft.com/office/drawing/2014/main" val="571820082"/>
                    </a:ext>
                  </a:extLst>
                </a:gridCol>
                <a:gridCol w="1929600">
                  <a:extLst>
                    <a:ext uri="{9D8B030D-6E8A-4147-A177-3AD203B41FA5}">
                      <a16:colId xmlns:a16="http://schemas.microsoft.com/office/drawing/2014/main" val="952687903"/>
                    </a:ext>
                  </a:extLst>
                </a:gridCol>
                <a:gridCol w="1303200">
                  <a:extLst>
                    <a:ext uri="{9D8B030D-6E8A-4147-A177-3AD203B41FA5}">
                      <a16:colId xmlns:a16="http://schemas.microsoft.com/office/drawing/2014/main" val="3433251970"/>
                    </a:ext>
                  </a:extLst>
                </a:gridCol>
              </a:tblGrid>
              <a:tr h="2567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世帯区分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BA87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支援内容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BA87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利用者負担額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</a:rPr>
                        <a:t>（日額</a:t>
                      </a:r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</a:rPr>
                        <a:t>人当たり）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BA87">
                        <a:alpha val="7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7361187"/>
                  </a:ext>
                </a:extLst>
              </a:tr>
              <a:tr h="322709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・生活保護世帯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en-US" altLang="ja-JP" sz="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・住民税非課税世帯の母子等世帯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夜間養護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3681828"/>
                  </a:ext>
                </a:extLst>
              </a:tr>
              <a:tr h="322709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休日預かり（</a:t>
                      </a:r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時間以内）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96622"/>
                  </a:ext>
                </a:extLst>
              </a:tr>
              <a:tr h="256754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・住民税非課税世帯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</a:rPr>
                        <a:t>　（母子等世帯を除く）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en-US" altLang="ja-JP" sz="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・住民税課税世帯の母子等世帯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夜間養護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389392"/>
                  </a:ext>
                </a:extLst>
              </a:tr>
              <a:tr h="281608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休日預かり（</a:t>
                      </a:r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時間以内）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300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500952"/>
                  </a:ext>
                </a:extLst>
              </a:tr>
              <a:tr h="256754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・住民税課税世帯</a:t>
                      </a:r>
                    </a:p>
                    <a:p>
                      <a:pPr algn="l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</a:rPr>
                        <a:t>　（母子等世帯を除く）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夜間養護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1,000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808890"/>
                  </a:ext>
                </a:extLst>
              </a:tr>
              <a:tr h="256754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休日預かり（</a:t>
                      </a:r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時間以内）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0" dirty="0" smtClean="0">
                          <a:solidFill>
                            <a:schemeClr val="tx1"/>
                          </a:solidFill>
                        </a:rPr>
                        <a:t>1,500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円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3416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50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BA87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49784" y="468682"/>
            <a:ext cx="6714699" cy="9867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星 5 5"/>
          <p:cNvSpPr/>
          <p:nvPr/>
        </p:nvSpPr>
        <p:spPr>
          <a:xfrm rot="20777937">
            <a:off x="176236" y="108844"/>
            <a:ext cx="764275" cy="764949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星 5 7"/>
          <p:cNvSpPr/>
          <p:nvPr/>
        </p:nvSpPr>
        <p:spPr>
          <a:xfrm rot="769916">
            <a:off x="6619165" y="9732659"/>
            <a:ext cx="764275" cy="764949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星 5 8"/>
          <p:cNvSpPr/>
          <p:nvPr/>
        </p:nvSpPr>
        <p:spPr>
          <a:xfrm rot="20777937">
            <a:off x="121646" y="9732658"/>
            <a:ext cx="764275" cy="764949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星 5 9"/>
          <p:cNvSpPr/>
          <p:nvPr/>
        </p:nvSpPr>
        <p:spPr>
          <a:xfrm rot="843889">
            <a:off x="6671979" y="111764"/>
            <a:ext cx="764275" cy="764949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星 5 10"/>
          <p:cNvSpPr/>
          <p:nvPr/>
        </p:nvSpPr>
        <p:spPr>
          <a:xfrm rot="21167910">
            <a:off x="6885186" y="983024"/>
            <a:ext cx="504000" cy="504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D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星 5 11"/>
          <p:cNvSpPr/>
          <p:nvPr/>
        </p:nvSpPr>
        <p:spPr>
          <a:xfrm rot="516992">
            <a:off x="131428" y="1047883"/>
            <a:ext cx="504000" cy="504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D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星 5 12"/>
          <p:cNvSpPr/>
          <p:nvPr/>
        </p:nvSpPr>
        <p:spPr>
          <a:xfrm rot="20747657">
            <a:off x="6885186" y="9134786"/>
            <a:ext cx="504000" cy="504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D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5 13"/>
          <p:cNvSpPr/>
          <p:nvPr/>
        </p:nvSpPr>
        <p:spPr>
          <a:xfrm rot="380192">
            <a:off x="180214" y="9103365"/>
            <a:ext cx="504000" cy="504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D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星 5 14"/>
          <p:cNvSpPr/>
          <p:nvPr/>
        </p:nvSpPr>
        <p:spPr>
          <a:xfrm rot="20747657">
            <a:off x="6151951" y="214240"/>
            <a:ext cx="396000" cy="396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F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星 5 15"/>
          <p:cNvSpPr/>
          <p:nvPr/>
        </p:nvSpPr>
        <p:spPr>
          <a:xfrm rot="20747657">
            <a:off x="6105228" y="10015649"/>
            <a:ext cx="396000" cy="396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F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星 5 16"/>
          <p:cNvSpPr/>
          <p:nvPr/>
        </p:nvSpPr>
        <p:spPr>
          <a:xfrm rot="1244512">
            <a:off x="1117985" y="215784"/>
            <a:ext cx="360000" cy="360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F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星 5 17"/>
          <p:cNvSpPr/>
          <p:nvPr/>
        </p:nvSpPr>
        <p:spPr>
          <a:xfrm rot="1244512">
            <a:off x="926441" y="10058559"/>
            <a:ext cx="360000" cy="360000"/>
          </a:xfrm>
          <a:prstGeom prst="star5">
            <a:avLst>
              <a:gd name="adj" fmla="val 28781"/>
              <a:gd name="hf" fmla="val 105146"/>
              <a:gd name="vf" fmla="val 110557"/>
            </a:avLst>
          </a:prstGeom>
          <a:solidFill>
            <a:srgbClr val="E3F2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角丸四角形 1"/>
          <p:cNvSpPr/>
          <p:nvPr/>
        </p:nvSpPr>
        <p:spPr>
          <a:xfrm>
            <a:off x="615050" y="1573187"/>
            <a:ext cx="2016000" cy="180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2802797" y="1547289"/>
            <a:ext cx="2016000" cy="180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角丸四角形 19"/>
          <p:cNvSpPr/>
          <p:nvPr/>
        </p:nvSpPr>
        <p:spPr>
          <a:xfrm>
            <a:off x="4975374" y="1559539"/>
            <a:ext cx="2016000" cy="180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860318" y="1654261"/>
            <a:ext cx="18319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みやこ町こども家庭センターに申請書等を提出してください。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991256" y="1663316"/>
            <a:ext cx="19021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町が申請内容を審査し、決定通知書を送付します。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71307" y="1667909"/>
            <a:ext cx="19194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みやこ町こども家庭センター窓口で、利用の相談をします。施設と日程調整をしますので、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利用希望日が決まったら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早めにご相談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ください。</a:t>
            </a:r>
            <a:endParaRPr kumimoji="1" lang="en-US" altLang="ja-JP" sz="8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1648922" y="3948914"/>
            <a:ext cx="2015908" cy="180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3856421" y="3948914"/>
            <a:ext cx="2016000" cy="180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937949" y="4052028"/>
            <a:ext cx="18319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お子さんをお迎えの時に、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施設へ利用料金をお支払いいただきます。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36324" y="4077796"/>
            <a:ext cx="1960710" cy="151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利用開始時間までに、お子さんを施設に連れて行きます。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持ってくるもの</a:t>
            </a: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○母子手帳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○お子さんの健康保険証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○お子さんのこども医療証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○お薬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手帳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57111" y="840920"/>
            <a:ext cx="67073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20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kumimoji="1"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利用の流れ </a:t>
            </a:r>
            <a:r>
              <a:rPr kumimoji="1" lang="ja-JP" altLang="en-US" sz="120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endParaRPr kumimoji="1" lang="en-US" altLang="ja-JP" sz="1200" b="1" dirty="0" smtClean="0">
              <a:solidFill>
                <a:srgbClr val="2ABA8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5050" y="1219124"/>
            <a:ext cx="2015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①利用の相談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771837" y="1211779"/>
            <a:ext cx="2016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②申請書等の提出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928625" y="1109014"/>
            <a:ext cx="20202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③利用決定通知書を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受け取る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633965" y="3607950"/>
            <a:ext cx="20458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④利用開始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931721" y="3605796"/>
            <a:ext cx="18503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⑤利用料の支払い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44645" y="6977951"/>
            <a:ext cx="6692541" cy="1142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20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kumimoji="1"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注意事項 </a:t>
            </a:r>
            <a:r>
              <a:rPr kumimoji="1" lang="ja-JP" altLang="en-US" sz="120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endParaRPr kumimoji="1" lang="en-US" altLang="ja-JP" sz="1200" b="1" dirty="0" smtClean="0">
              <a:solidFill>
                <a:srgbClr val="2ABA8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endParaRPr kumimoji="1" lang="en-US" altLang="ja-JP" sz="200" dirty="0" smtClean="0">
              <a:solidFill>
                <a:srgbClr val="2ABA8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○利用施設により、持ってくるものが変わりますので、利用施設ごとにご案内します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          ○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利用開始時及び終了時の施設への送迎は、原則保護者が行って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ください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  ○施設の空き状況、お子さんの体調等によっては、事業が利用できない場合があります</a:t>
            </a:r>
          </a:p>
        </p:txBody>
      </p:sp>
      <p:sp>
        <p:nvSpPr>
          <p:cNvPr id="38" name="テキスト ボックス 8"/>
          <p:cNvSpPr txBox="1"/>
          <p:nvPr/>
        </p:nvSpPr>
        <p:spPr>
          <a:xfrm>
            <a:off x="1320673" y="8574170"/>
            <a:ext cx="4752723" cy="1390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kumimoji="1" lang="ja-JP" altLang="en-US" sz="1200" b="1" dirty="0" smtClean="0">
                <a:ln w="6600">
                  <a:noFill/>
                  <a:prstDash val="solid"/>
                </a:ln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kumimoji="1" lang="ja-JP" altLang="en-US" sz="1200" b="1" dirty="0" smtClean="0">
                <a:ln w="6600">
                  <a:noFill/>
                  <a:prstDash val="solid"/>
                </a:ln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相談・お問合せ先 </a:t>
            </a:r>
            <a:r>
              <a:rPr kumimoji="1" lang="ja-JP" altLang="en-US" sz="1200" b="1" dirty="0" smtClean="0">
                <a:ln w="6600">
                  <a:noFill/>
                  <a:prstDash val="solid"/>
                </a:ln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endParaRPr kumimoji="1" lang="en-US" altLang="ja-JP" sz="1200" b="1" dirty="0" smtClean="0">
              <a:ln w="6600">
                <a:noFill/>
                <a:prstDash val="solid"/>
              </a:ln>
              <a:solidFill>
                <a:srgbClr val="2ABA8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endParaRPr kumimoji="1" lang="en-US" altLang="ja-JP" sz="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900"/>
              </a:lnSpc>
            </a:pPr>
            <a:r>
              <a:rPr kumimoji="1" lang="ja-JP" altLang="en-US" sz="12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みやこ町　子育て・健康支援課　こども家庭センター　（本庁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階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番窓口）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         〒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824-0892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みやこ町勝山上田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960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番地</a:t>
            </a:r>
            <a:endParaRPr kumimoji="1"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900"/>
              </a:lnSpc>
            </a:pP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0930-32-2725  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0930-32-2735</a:t>
            </a:r>
          </a:p>
          <a:p>
            <a:pPr>
              <a:lnSpc>
                <a:spcPts val="1900"/>
              </a:lnSpc>
            </a:pP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         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Mail</a:t>
            </a:r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kosodate@town.miyako.lg.jp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30004" y="5963216"/>
            <a:ext cx="66925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20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実施施設 </a:t>
            </a:r>
            <a:r>
              <a:rPr kumimoji="1" lang="ja-JP" altLang="en-US" sz="1200" b="1" dirty="0" smtClean="0">
                <a:solidFill>
                  <a:srgbClr val="2ABA8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endParaRPr kumimoji="1" lang="en-US" altLang="ja-JP" sz="1200" dirty="0" smtClean="0">
              <a:solidFill>
                <a:srgbClr val="2ABA8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○清浄園「和（やわらぎ）」　　（大分県中津市大字大貞</a:t>
            </a: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383-34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2000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</a:t>
            </a:r>
            <a:r>
              <a:rPr kumimoji="1" lang="zh-CN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鞍手児童</a:t>
            </a:r>
            <a:r>
              <a:rPr kumimoji="1" lang="zh-CN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福祉会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kumimoji="1" lang="zh-CN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鞍手乳児院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</a:t>
            </a:r>
            <a:r>
              <a:rPr kumimoji="1" lang="zh-TW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福岡県鞍手郡鞍手町新</a:t>
            </a:r>
            <a:r>
              <a:rPr kumimoji="1" lang="zh-TW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延４４８</a:t>
            </a:r>
            <a:r>
              <a:rPr kumimoji="1" lang="en-US" altLang="ja-JP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</a:t>
            </a:r>
            <a:r>
              <a:rPr kumimoji="1" lang="zh-TW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１１</a:t>
            </a:r>
            <a:r>
              <a:rPr kumimoji="1" lang="ja-JP" altLang="en-US" sz="105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05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>
                  <a:alpha val="392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933" y="2564496"/>
            <a:ext cx="828170" cy="795043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539" y="2372518"/>
            <a:ext cx="828992" cy="908485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712" y="2271788"/>
            <a:ext cx="1048107" cy="969499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843" y="4746897"/>
            <a:ext cx="1205973" cy="809342"/>
          </a:xfrm>
          <a:prstGeom prst="rect">
            <a:avLst/>
          </a:prstGeom>
        </p:spPr>
      </p:pic>
      <p:sp>
        <p:nvSpPr>
          <p:cNvPr id="3" name="右矢印 2"/>
          <p:cNvSpPr/>
          <p:nvPr/>
        </p:nvSpPr>
        <p:spPr>
          <a:xfrm>
            <a:off x="2415971" y="1263332"/>
            <a:ext cx="481810" cy="17804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4617326" y="1263769"/>
            <a:ext cx="481810" cy="17804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>
            <a:off x="3530756" y="3637367"/>
            <a:ext cx="481810" cy="17804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右矢印 47"/>
          <p:cNvSpPr/>
          <p:nvPr/>
        </p:nvSpPr>
        <p:spPr>
          <a:xfrm>
            <a:off x="1611594" y="3683529"/>
            <a:ext cx="481810" cy="177449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7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1506</TotalTime>
  <Words>863</Words>
  <Application>Microsoft Office PowerPoint</Application>
  <PresentationFormat>ユーザー設定</PresentationFormat>
  <Paragraphs>108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HGP創英角ｺﾞｼｯｸUB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三味 桃花</dc:creator>
  <cp:lastModifiedBy>久保田 涼雅</cp:lastModifiedBy>
  <cp:revision>60</cp:revision>
  <cp:lastPrinted>2025-09-12T06:03:16Z</cp:lastPrinted>
  <dcterms:created xsi:type="dcterms:W3CDTF">2025-03-04T07:31:33Z</dcterms:created>
  <dcterms:modified xsi:type="dcterms:W3CDTF">2025-09-12T06:05:53Z</dcterms:modified>
</cp:coreProperties>
</file>